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3" r:id="rId4"/>
    <p:sldId id="258" r:id="rId5"/>
    <p:sldId id="260" r:id="rId6"/>
    <p:sldId id="261" r:id="rId7"/>
    <p:sldId id="259"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70" autoAdjust="0"/>
  </p:normalViewPr>
  <p:slideViewPr>
    <p:cSldViewPr>
      <p:cViewPr>
        <p:scale>
          <a:sx n="66" d="100"/>
          <a:sy n="66"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4CA41-E122-4D04-8E2A-94294AD2BB80}" type="datetimeFigureOut">
              <a:rPr lang="en-US" smtClean="0"/>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541C7-0568-48F2-A8BF-5505FA0F7C68}" type="slidenum">
              <a:rPr lang="en-US" smtClean="0"/>
              <a:t>‹#›</a:t>
            </a:fld>
            <a:endParaRPr lang="en-US"/>
          </a:p>
        </p:txBody>
      </p:sp>
    </p:spTree>
    <p:extLst>
      <p:ext uri="{BB962C8B-B14F-4D97-AF65-F5344CB8AC3E}">
        <p14:creationId xmlns:p14="http://schemas.microsoft.com/office/powerpoint/2010/main" val="362213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Mics are tools,</a:t>
            </a:r>
            <a:r>
              <a:rPr lang="en-US" baseline="0" dirty="0" smtClean="0"/>
              <a:t> different sounds, require some familiarity, where the line in the signal/source begins</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a:t>
            </a:fld>
            <a:endParaRPr lang="en-US"/>
          </a:p>
        </p:txBody>
      </p:sp>
    </p:spTree>
    <p:extLst>
      <p:ext uri="{BB962C8B-B14F-4D97-AF65-F5344CB8AC3E}">
        <p14:creationId xmlns:p14="http://schemas.microsoft.com/office/powerpoint/2010/main" val="32834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Picks</a:t>
            </a:r>
            <a:r>
              <a:rPr lang="en-US" baseline="0" dirty="0" smtClean="0"/>
              <a:t> up immediately in front of and immediately behind the microphone element.  Rejects sound from its sides. Good for interviews between two people.</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11</a:t>
            </a:fld>
            <a:endParaRPr lang="en-US"/>
          </a:p>
        </p:txBody>
      </p:sp>
    </p:spTree>
    <p:extLst>
      <p:ext uri="{BB962C8B-B14F-4D97-AF65-F5344CB8AC3E}">
        <p14:creationId xmlns:p14="http://schemas.microsoft.com/office/powerpoint/2010/main" val="163438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a:t>
            </a:r>
            <a:r>
              <a:rPr lang="en-US" baseline="0" dirty="0" smtClean="0"/>
              <a:t>t pick up patterns, still unidirectional but varies in width of pickup pattern.  May also pick up more from directly behind the element.  Shotgun mics are great for videos and interviews.  Hyper/Super-cardioids can be good for live sound (better for feedback control).</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12</a:t>
            </a:fld>
            <a:endParaRPr lang="en-US"/>
          </a:p>
        </p:txBody>
      </p:sp>
    </p:spTree>
    <p:extLst>
      <p:ext uri="{BB962C8B-B14F-4D97-AF65-F5344CB8AC3E}">
        <p14:creationId xmlns:p14="http://schemas.microsoft.com/office/powerpoint/2010/main" val="87215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the expanse</a:t>
            </a:r>
            <a:r>
              <a:rPr lang="en-US" baseline="0" dirty="0" smtClean="0"/>
              <a:t> of the pickup pattern, frequencies are not picked up evenly.  Frequency response will vary within the pickup pattern.  Dynamic mics – pick up more lower frequencies the closer it gets to the source</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13</a:t>
            </a:fld>
            <a:endParaRPr lang="en-US"/>
          </a:p>
        </p:txBody>
      </p:sp>
    </p:spTree>
    <p:extLst>
      <p:ext uri="{BB962C8B-B14F-4D97-AF65-F5344CB8AC3E}">
        <p14:creationId xmlns:p14="http://schemas.microsoft.com/office/powerpoint/2010/main" val="252340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Takes signal</a:t>
            </a:r>
            <a:r>
              <a:rPr lang="en-US" baseline="0" dirty="0" smtClean="0"/>
              <a:t> and splits it, including an output that can interface well with a console (i.e. plugs into a mixing board) while also passing the original signal through, often includes a ground life and a pad (to attend to signal levels)</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14</a:t>
            </a:fld>
            <a:endParaRPr lang="en-US"/>
          </a:p>
        </p:txBody>
      </p:sp>
    </p:spTree>
    <p:extLst>
      <p:ext uri="{BB962C8B-B14F-4D97-AF65-F5344CB8AC3E}">
        <p14:creationId xmlns:p14="http://schemas.microsoft.com/office/powerpoint/2010/main" val="13151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phase</a:t>
            </a:r>
            <a:r>
              <a:rPr lang="en-US" baseline="0" dirty="0" smtClean="0"/>
              <a:t> = good, out of phase = not include, unless it’s making a sound that you like (i.e. </a:t>
            </a:r>
            <a:r>
              <a:rPr lang="en-US" baseline="0" dirty="0" err="1" smtClean="0"/>
              <a:t>phaser</a:t>
            </a:r>
            <a:r>
              <a:rPr lang="en-US" baseline="0" dirty="0" smtClean="0"/>
              <a:t>, </a:t>
            </a:r>
            <a:r>
              <a:rPr lang="en-US" baseline="0" dirty="0" err="1" smtClean="0"/>
              <a:t>flanger</a:t>
            </a:r>
            <a:r>
              <a:rPr lang="en-US" baseline="0" dirty="0" smtClean="0"/>
              <a:t>)</a:t>
            </a:r>
          </a:p>
          <a:p>
            <a:r>
              <a:rPr lang="en-US" baseline="0" dirty="0" smtClean="0"/>
              <a:t>Mic setups to reduce phase</a:t>
            </a:r>
          </a:p>
          <a:p>
            <a:r>
              <a:rPr lang="en-US" baseline="0" dirty="0" smtClean="0"/>
              <a:t>Invert buttons</a:t>
            </a:r>
          </a:p>
          <a:p>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15</a:t>
            </a:fld>
            <a:endParaRPr lang="en-US"/>
          </a:p>
        </p:txBody>
      </p:sp>
    </p:spTree>
    <p:extLst>
      <p:ext uri="{BB962C8B-B14F-4D97-AF65-F5344CB8AC3E}">
        <p14:creationId xmlns:p14="http://schemas.microsoft.com/office/powerpoint/2010/main" val="15288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that is the limit,</a:t>
            </a:r>
            <a:r>
              <a:rPr lang="en-US" baseline="0" dirty="0" smtClean="0"/>
              <a:t> where the signal is as loud as that point in the path can take it.  Waterfalls?</a:t>
            </a:r>
          </a:p>
          <a:p>
            <a:r>
              <a:rPr lang="en-US" baseline="0" dirty="0" smtClean="0"/>
              <a:t>As full as possible, but not too much.</a:t>
            </a:r>
          </a:p>
          <a:p>
            <a:r>
              <a:rPr lang="en-US" baseline="0" dirty="0" smtClean="0"/>
              <a:t>Analog v. digital</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16</a:t>
            </a:fld>
            <a:endParaRPr lang="en-US"/>
          </a:p>
        </p:txBody>
      </p:sp>
    </p:spTree>
    <p:extLst>
      <p:ext uri="{BB962C8B-B14F-4D97-AF65-F5344CB8AC3E}">
        <p14:creationId xmlns:p14="http://schemas.microsoft.com/office/powerpoint/2010/main" val="277104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Line level, mic level, instrument level – too much or too little is ill-preferred, want a full signal, but that’s not clipping (unless that’s a sound you’re specifically looking for)…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Balanced cables, removes signal noise – refer to phase – TRS and XLR, TS plugs</a:t>
            </a:r>
          </a:p>
          <a:p>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17</a:t>
            </a:fld>
            <a:endParaRPr lang="en-US"/>
          </a:p>
        </p:txBody>
      </p:sp>
    </p:spTree>
    <p:extLst>
      <p:ext uri="{BB962C8B-B14F-4D97-AF65-F5344CB8AC3E}">
        <p14:creationId xmlns:p14="http://schemas.microsoft.com/office/powerpoint/2010/main" val="272648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Perceived</a:t>
            </a:r>
            <a:r>
              <a:rPr lang="en-US" baseline="0" dirty="0" smtClean="0"/>
              <a:t> volume verses frequency, diaphragms vibrate – elements move, creating an electrical signal that moves in syncopation with sound wave in the air, sending electrical signal down the line</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2</a:t>
            </a:fld>
            <a:endParaRPr lang="en-US"/>
          </a:p>
        </p:txBody>
      </p:sp>
    </p:spTree>
    <p:extLst>
      <p:ext uri="{BB962C8B-B14F-4D97-AF65-F5344CB8AC3E}">
        <p14:creationId xmlns:p14="http://schemas.microsoft.com/office/powerpoint/2010/main" val="356450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the vibrations of the </a:t>
            </a:r>
            <a:r>
              <a:rPr lang="en-US" baseline="0" dirty="0" err="1" smtClean="0"/>
              <a:t>soundwaves</a:t>
            </a:r>
            <a:r>
              <a:rPr lang="en-US" baseline="0" dirty="0" smtClean="0"/>
              <a:t> are perceived and transformed into electrical signal. Size of the diaphragm limits the frequency that </a:t>
            </a:r>
            <a:r>
              <a:rPr lang="en-US" baseline="0" smtClean="0"/>
              <a:t>is translated.</a:t>
            </a:r>
            <a:endParaRPr lang="en-US"/>
          </a:p>
        </p:txBody>
      </p:sp>
      <p:sp>
        <p:nvSpPr>
          <p:cNvPr id="4" name="Slide Number Placeholder 3"/>
          <p:cNvSpPr>
            <a:spLocks noGrp="1"/>
          </p:cNvSpPr>
          <p:nvPr>
            <p:ph type="sldNum" sz="quarter" idx="10"/>
          </p:nvPr>
        </p:nvSpPr>
        <p:spPr/>
        <p:txBody>
          <a:bodyPr/>
          <a:lstStyle/>
          <a:p>
            <a:fld id="{F79541C7-0568-48F2-A8BF-5505FA0F7C68}" type="slidenum">
              <a:rPr lang="en-US" smtClean="0"/>
              <a:t>3</a:t>
            </a:fld>
            <a:endParaRPr lang="en-US"/>
          </a:p>
        </p:txBody>
      </p:sp>
    </p:spTree>
    <p:extLst>
      <p:ext uri="{BB962C8B-B14F-4D97-AF65-F5344CB8AC3E}">
        <p14:creationId xmlns:p14="http://schemas.microsoft.com/office/powerpoint/2010/main" val="383095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need phantom</a:t>
            </a:r>
            <a:r>
              <a:rPr lang="en-US" baseline="0" dirty="0" smtClean="0"/>
              <a:t> power, but isn’t hurt if it sees it – sound waves in the air are enough to create/push the signal, not terribly sensitive and fairly sturdy, makes them good for using in a live situation, size of diaphragm influence signal that’s created</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4</a:t>
            </a:fld>
            <a:endParaRPr lang="en-US"/>
          </a:p>
        </p:txBody>
      </p:sp>
    </p:spTree>
    <p:extLst>
      <p:ext uri="{BB962C8B-B14F-4D97-AF65-F5344CB8AC3E}">
        <p14:creationId xmlns:p14="http://schemas.microsoft.com/office/powerpoint/2010/main" val="266607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Requires phantom</a:t>
            </a:r>
            <a:r>
              <a:rPr lang="en-US" baseline="0" dirty="0" smtClean="0"/>
              <a:t> power to operate, still about an element moving in syncopation with the </a:t>
            </a:r>
            <a:r>
              <a:rPr lang="en-US" baseline="0" dirty="0" err="1" smtClean="0"/>
              <a:t>soundwave</a:t>
            </a:r>
            <a:r>
              <a:rPr lang="en-US" baseline="0" dirty="0" smtClean="0"/>
              <a:t> in the air, in this case the element, requires electricity to function.  Much more sensitive and more fragile, better for recording (and live acoustic instruments in the right setting).  Diaphragm limits still apply – small v. large diaphragm</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5</a:t>
            </a:fld>
            <a:endParaRPr lang="en-US"/>
          </a:p>
        </p:txBody>
      </p:sp>
    </p:spTree>
    <p:extLst>
      <p:ext uri="{BB962C8B-B14F-4D97-AF65-F5344CB8AC3E}">
        <p14:creationId xmlns:p14="http://schemas.microsoft.com/office/powerpoint/2010/main" val="8763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dynamics, but the thing the element that syncopates with the sound waves is a small thin ribbon.  Must be very careful to not use phantom power; the electricity will damage this kind of mic</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7</a:t>
            </a:fld>
            <a:endParaRPr lang="en-US"/>
          </a:p>
        </p:txBody>
      </p:sp>
    </p:spTree>
    <p:extLst>
      <p:ext uri="{BB962C8B-B14F-4D97-AF65-F5344CB8AC3E}">
        <p14:creationId xmlns:p14="http://schemas.microsoft.com/office/powerpoint/2010/main" val="175268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a:t>
            </a:r>
            <a:r>
              <a:rPr lang="en-US" baseline="0" dirty="0" smtClean="0"/>
              <a:t> of the microphone’s design will influence how it picks up the sound in a room.  Directionality. Different kinds of directionality can be used for different applications.</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8</a:t>
            </a:fld>
            <a:endParaRPr lang="en-US"/>
          </a:p>
        </p:txBody>
      </p:sp>
    </p:spTree>
    <p:extLst>
      <p:ext uri="{BB962C8B-B14F-4D97-AF65-F5344CB8AC3E}">
        <p14:creationId xmlns:p14="http://schemas.microsoft.com/office/powerpoint/2010/main" val="159844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Picks</a:t>
            </a:r>
            <a:r>
              <a:rPr lang="en-US" baseline="0" dirty="0" smtClean="0"/>
              <a:t> up in one direction and rejects a lot of sound behind it (off-axis).  Very helpful in live sound and recording situations where you want separation (no bleed over of one instrument into another’s mic).  Most common</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9</a:t>
            </a:fld>
            <a:endParaRPr lang="en-US"/>
          </a:p>
        </p:txBody>
      </p:sp>
    </p:spTree>
    <p:extLst>
      <p:ext uri="{BB962C8B-B14F-4D97-AF65-F5344CB8AC3E}">
        <p14:creationId xmlns:p14="http://schemas.microsoft.com/office/powerpoint/2010/main" val="285795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Picks</a:t>
            </a:r>
            <a:r>
              <a:rPr lang="en-US" baseline="0" dirty="0" smtClean="0"/>
              <a:t> up in all directions around the element.  Genuinely catching sound from all around the room.</a:t>
            </a:r>
            <a:endParaRPr lang="en-US" dirty="0"/>
          </a:p>
        </p:txBody>
      </p:sp>
      <p:sp>
        <p:nvSpPr>
          <p:cNvPr id="4" name="Slide Number Placeholder 3"/>
          <p:cNvSpPr>
            <a:spLocks noGrp="1"/>
          </p:cNvSpPr>
          <p:nvPr>
            <p:ph type="sldNum" sz="quarter" idx="10"/>
          </p:nvPr>
        </p:nvSpPr>
        <p:spPr/>
        <p:txBody>
          <a:bodyPr/>
          <a:lstStyle/>
          <a:p>
            <a:fld id="{F79541C7-0568-48F2-A8BF-5505FA0F7C68}" type="slidenum">
              <a:rPr lang="en-US" smtClean="0"/>
              <a:t>10</a:t>
            </a:fld>
            <a:endParaRPr lang="en-US"/>
          </a:p>
        </p:txBody>
      </p:sp>
    </p:spTree>
    <p:extLst>
      <p:ext uri="{BB962C8B-B14F-4D97-AF65-F5344CB8AC3E}">
        <p14:creationId xmlns:p14="http://schemas.microsoft.com/office/powerpoint/2010/main" val="76109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63957-5FD1-40C7-8B7C-B335B90B1998}"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28166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3957-5FD1-40C7-8B7C-B335B90B1998}"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103739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3957-5FD1-40C7-8B7C-B335B90B1998}"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326466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3957-5FD1-40C7-8B7C-B335B90B1998}"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168899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63957-5FD1-40C7-8B7C-B335B90B1998}"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15126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63957-5FD1-40C7-8B7C-B335B90B1998}"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63854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63957-5FD1-40C7-8B7C-B335B90B1998}"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101910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63957-5FD1-40C7-8B7C-B335B90B1998}"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76816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3957-5FD1-40C7-8B7C-B335B90B1998}"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39468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3957-5FD1-40C7-8B7C-B335B90B1998}"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379535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3957-5FD1-40C7-8B7C-B335B90B1998}"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C28FC-B1ED-4B69-A23A-A7A216101DDA}" type="slidenum">
              <a:rPr lang="en-US" smtClean="0"/>
              <a:t>‹#›</a:t>
            </a:fld>
            <a:endParaRPr lang="en-US"/>
          </a:p>
        </p:txBody>
      </p:sp>
    </p:spTree>
    <p:extLst>
      <p:ext uri="{BB962C8B-B14F-4D97-AF65-F5344CB8AC3E}">
        <p14:creationId xmlns:p14="http://schemas.microsoft.com/office/powerpoint/2010/main" val="350421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63957-5FD1-40C7-8B7C-B335B90B1998}"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28FC-B1ED-4B69-A23A-A7A216101DDA}" type="slidenum">
              <a:rPr lang="en-US" smtClean="0"/>
              <a:t>‹#›</a:t>
            </a:fld>
            <a:endParaRPr lang="en-US"/>
          </a:p>
        </p:txBody>
      </p:sp>
    </p:spTree>
    <p:extLst>
      <p:ext uri="{BB962C8B-B14F-4D97-AF65-F5344CB8AC3E}">
        <p14:creationId xmlns:p14="http://schemas.microsoft.com/office/powerpoint/2010/main" val="167459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Microphones</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Rule 1: there are no rules (but there are guidelines)</a:t>
            </a:r>
          </a:p>
          <a:p>
            <a:pPr algn="l"/>
            <a:r>
              <a:rPr lang="en-US" dirty="0" smtClean="0">
                <a:solidFill>
                  <a:schemeClr val="tx1"/>
                </a:solidFill>
              </a:rPr>
              <a:t>Rule 2: the final audio signal is no stronger than the weakest link in the line</a:t>
            </a:r>
          </a:p>
          <a:p>
            <a:pPr algn="l"/>
            <a:r>
              <a:rPr lang="en-US" dirty="0" smtClean="0">
                <a:solidFill>
                  <a:schemeClr val="tx1"/>
                </a:solidFill>
              </a:rPr>
              <a:t>Rule 3: the ‘good’ rule: good musician + good acoustics + good mike + good preamp + good placement = a good sound</a:t>
            </a:r>
            <a:endParaRPr lang="en-US" dirty="0">
              <a:solidFill>
                <a:schemeClr val="tx1"/>
              </a:solidFill>
            </a:endParaRPr>
          </a:p>
        </p:txBody>
      </p:sp>
    </p:spTree>
    <p:extLst>
      <p:ext uri="{BB962C8B-B14F-4D97-AF65-F5344CB8AC3E}">
        <p14:creationId xmlns:p14="http://schemas.microsoft.com/office/powerpoint/2010/main" val="392932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Omnidirectional</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Picks up from all directions</a:t>
            </a:r>
          </a:p>
          <a:p>
            <a:pPr algn="l"/>
            <a:r>
              <a:rPr lang="en-US" dirty="0">
                <a:solidFill>
                  <a:schemeClr val="tx1"/>
                </a:solidFill>
              </a:rPr>
              <a:t>S</a:t>
            </a:r>
            <a:r>
              <a:rPr lang="en-US" dirty="0" smtClean="0">
                <a:solidFill>
                  <a:schemeClr val="tx1"/>
                </a:solidFill>
              </a:rPr>
              <a:t>pherical</a:t>
            </a:r>
            <a:endParaRPr lang="en-US" dirty="0">
              <a:solidFill>
                <a:schemeClr val="tx1"/>
              </a:solidFill>
            </a:endParaRPr>
          </a:p>
        </p:txBody>
      </p:sp>
      <p:pic>
        <p:nvPicPr>
          <p:cNvPr id="4" name="Picture 2" descr="C:\Users\Saven\Desktop\1classes\courses\3 instructional design\course outline\omnidirect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77230"/>
            <a:ext cx="2533650" cy="2684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aven\Desktop\1classes\courses\3 instructional design\course outline\Pattern_Omnidirecti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628" y="2590800"/>
            <a:ext cx="514649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8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Figure 8</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Bi-directional</a:t>
            </a:r>
          </a:p>
          <a:p>
            <a:pPr algn="l"/>
            <a:r>
              <a:rPr lang="en-US" dirty="0" smtClean="0">
                <a:solidFill>
                  <a:schemeClr val="tx1"/>
                </a:solidFill>
              </a:rPr>
              <a:t>Picks up front </a:t>
            </a:r>
          </a:p>
          <a:p>
            <a:pPr algn="l"/>
            <a:r>
              <a:rPr lang="en-US" dirty="0" smtClean="0">
                <a:solidFill>
                  <a:schemeClr val="tx1"/>
                </a:solidFill>
              </a:rPr>
              <a:t>and back</a:t>
            </a:r>
            <a:endParaRPr lang="en-US" dirty="0">
              <a:solidFill>
                <a:schemeClr val="tx1"/>
              </a:solidFill>
            </a:endParaRPr>
          </a:p>
        </p:txBody>
      </p:sp>
      <p:pic>
        <p:nvPicPr>
          <p:cNvPr id="8194" name="Picture 2" descr="C:\Users\Saven\Desktop\1classes\courses\3 instructional design\course outline\bi-directiona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47800"/>
            <a:ext cx="4927600" cy="4927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aven\Desktop\1classes\courses\3 instructional design\course outline\Bidirectionalmicrophone.jpg"/>
          <p:cNvPicPr>
            <a:picLocks noChangeAspect="1" noChangeArrowheads="1"/>
          </p:cNvPicPr>
          <p:nvPr/>
        </p:nvPicPr>
        <p:blipFill rotWithShape="1">
          <a:blip r:embed="rId4">
            <a:extLst>
              <a:ext uri="{28A0092B-C50C-407E-A947-70E740481C1C}">
                <a14:useLocalDpi xmlns:a14="http://schemas.microsoft.com/office/drawing/2010/main" val="0"/>
              </a:ext>
            </a:extLst>
          </a:blip>
          <a:srcRect b="5414"/>
          <a:stretch/>
        </p:blipFill>
        <p:spPr bwMode="auto">
          <a:xfrm rot="5400000">
            <a:off x="633866" y="3698648"/>
            <a:ext cx="2667000" cy="243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Hyper- and Super-cardioid</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Unidirectional with tailored shaping</a:t>
            </a:r>
            <a:endParaRPr lang="en-US" dirty="0">
              <a:solidFill>
                <a:schemeClr val="tx1"/>
              </a:solidFill>
            </a:endParaRPr>
          </a:p>
        </p:txBody>
      </p:sp>
      <p:pic>
        <p:nvPicPr>
          <p:cNvPr id="4" name="Picture 5" descr="C:\Users\Saven\Desktop\1classes\courses\3 instructional design\course outline\intro2.jpg"/>
          <p:cNvPicPr>
            <a:picLocks noChangeAspect="1" noChangeArrowheads="1"/>
          </p:cNvPicPr>
          <p:nvPr/>
        </p:nvPicPr>
        <p:blipFill rotWithShape="1">
          <a:blip r:embed="rId3">
            <a:extLst>
              <a:ext uri="{28A0092B-C50C-407E-A947-70E740481C1C}">
                <a14:useLocalDpi xmlns:a14="http://schemas.microsoft.com/office/drawing/2010/main" val="0"/>
              </a:ext>
            </a:extLst>
          </a:blip>
          <a:srcRect b="2716"/>
          <a:stretch/>
        </p:blipFill>
        <p:spPr bwMode="auto">
          <a:xfrm>
            <a:off x="533400" y="2117480"/>
            <a:ext cx="4643435" cy="22025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Saven\Desktop\1classes\courses\3 instructional design\course outline\polar_patter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20023"/>
            <a:ext cx="5158004" cy="238557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aven\Desktop\1classes\courses\3 instructional design\course outline\beyer_dt290mkii_pol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670" y="2117480"/>
            <a:ext cx="2939929" cy="207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Frequency Response</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Frequencies picked up vary along the pattern</a:t>
            </a:r>
          </a:p>
          <a:p>
            <a:pPr algn="l"/>
            <a:r>
              <a:rPr lang="en-US" dirty="0" smtClean="0">
                <a:solidFill>
                  <a:schemeClr val="tx1"/>
                </a:solidFill>
              </a:rPr>
              <a:t>Proximity effect</a:t>
            </a:r>
            <a:endParaRPr lang="en-US" dirty="0">
              <a:solidFill>
                <a:schemeClr val="tx1"/>
              </a:solidFill>
            </a:endParaRPr>
          </a:p>
        </p:txBody>
      </p:sp>
      <p:pic>
        <p:nvPicPr>
          <p:cNvPr id="9218" name="Picture 2" descr="C:\Users\Saven\Desktop\1classes\courses\3 instructional design\course outline\frequ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3733800" cy="35321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aven\Desktop\1classes\courses\3 instructional design\course outline\frequency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8" y="2743200"/>
            <a:ext cx="4221193" cy="35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7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Direct Injection</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Inject signal of electric instrument to mixer</a:t>
            </a:r>
          </a:p>
          <a:p>
            <a:pPr algn="l"/>
            <a:r>
              <a:rPr lang="en-US" dirty="0" smtClean="0">
                <a:solidFill>
                  <a:schemeClr val="tx1"/>
                </a:solidFill>
              </a:rPr>
              <a:t>DI Box</a:t>
            </a:r>
            <a:endParaRPr lang="en-US" dirty="0">
              <a:solidFill>
                <a:schemeClr val="tx1"/>
              </a:solidFill>
            </a:endParaRPr>
          </a:p>
        </p:txBody>
      </p:sp>
      <p:pic>
        <p:nvPicPr>
          <p:cNvPr id="11266" name="Picture 2" descr="C:\Users\Saven\Desktop\1classes\courses\3 instructional design\course outline\DIb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362200"/>
            <a:ext cx="576429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4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Phasing</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Interaction of waves</a:t>
            </a:r>
            <a:endParaRPr lang="en-US" dirty="0">
              <a:solidFill>
                <a:schemeClr val="tx1"/>
              </a:solidFill>
            </a:endParaRPr>
          </a:p>
        </p:txBody>
      </p:sp>
      <p:pic>
        <p:nvPicPr>
          <p:cNvPr id="12290" name="Picture 2" descr="C:\Users\Saven\Desktop\1classes\courses\3 instructional design\course outline\pha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133600"/>
            <a:ext cx="767686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9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SPL</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Amplitude</a:t>
            </a:r>
          </a:p>
          <a:p>
            <a:pPr algn="l"/>
            <a:r>
              <a:rPr lang="en-US" dirty="0" smtClean="0">
                <a:solidFill>
                  <a:schemeClr val="tx1"/>
                </a:solidFill>
              </a:rPr>
              <a:t>Clipping</a:t>
            </a:r>
            <a:endParaRPr lang="en-US" dirty="0">
              <a:solidFill>
                <a:schemeClr val="tx1"/>
              </a:solidFill>
            </a:endParaRPr>
          </a:p>
        </p:txBody>
      </p:sp>
      <p:pic>
        <p:nvPicPr>
          <p:cNvPr id="13314" name="Picture 2" descr="C:\Users\Saven\Desktop\1classes\courses\3 instructional design\course outline\amplitu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3124200"/>
            <a:ext cx="310815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aven\Desktop\1classes\courses\3 instructional design\course outline\u10l2c3.gif"/>
          <p:cNvPicPr>
            <a:picLocks noChangeAspect="1" noChangeArrowheads="1"/>
          </p:cNvPicPr>
          <p:nvPr/>
        </p:nvPicPr>
        <p:blipFill rotWithShape="1">
          <a:blip r:embed="rId4">
            <a:extLst>
              <a:ext uri="{28A0092B-C50C-407E-A947-70E740481C1C}">
                <a14:useLocalDpi xmlns:a14="http://schemas.microsoft.com/office/drawing/2010/main" val="0"/>
              </a:ext>
            </a:extLst>
          </a:blip>
          <a:srcRect t="10719" b="9985"/>
          <a:stretch/>
        </p:blipFill>
        <p:spPr bwMode="auto">
          <a:xfrm>
            <a:off x="3949071" y="1447800"/>
            <a:ext cx="4988446" cy="195942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Saven\Desktop\1classes\courses\3 instructional design\course outline\clipp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906" y="3702163"/>
            <a:ext cx="5350611" cy="248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1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Impedance</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Matching signals</a:t>
            </a:r>
          </a:p>
          <a:p>
            <a:pPr algn="l"/>
            <a:r>
              <a:rPr lang="en-US" dirty="0" smtClean="0">
                <a:solidFill>
                  <a:schemeClr val="tx1"/>
                </a:solidFill>
              </a:rPr>
              <a:t>Balanced </a:t>
            </a:r>
            <a:r>
              <a:rPr lang="en-US" dirty="0" smtClean="0">
                <a:solidFill>
                  <a:schemeClr val="tx1"/>
                </a:solidFill>
              </a:rPr>
              <a:t>v. unbalanced</a:t>
            </a:r>
          </a:p>
          <a:p>
            <a:pPr algn="l"/>
            <a:endParaRPr lang="en-US" dirty="0"/>
          </a:p>
        </p:txBody>
      </p:sp>
      <p:pic>
        <p:nvPicPr>
          <p:cNvPr id="14339" name="Picture 3" descr="C:\Users\Saven\Desktop\1classes\courses\3 instructional design\course outline\z_fig3.gif"/>
          <p:cNvPicPr>
            <a:picLocks noChangeAspect="1" noChangeArrowheads="1"/>
          </p:cNvPicPr>
          <p:nvPr/>
        </p:nvPicPr>
        <p:blipFill rotWithShape="1">
          <a:blip r:embed="rId3">
            <a:extLst>
              <a:ext uri="{28A0092B-C50C-407E-A947-70E740481C1C}">
                <a14:useLocalDpi xmlns:a14="http://schemas.microsoft.com/office/drawing/2010/main" val="0"/>
              </a:ext>
            </a:extLst>
          </a:blip>
          <a:srcRect t="7575"/>
          <a:stretch/>
        </p:blipFill>
        <p:spPr bwMode="auto">
          <a:xfrm>
            <a:off x="457200" y="3311670"/>
            <a:ext cx="5257800" cy="293852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Saven\Desktop\1classes\courses\3 instructional design\course outline\Phono_Jack_Plugs_zps9d2002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19399"/>
            <a:ext cx="2895600" cy="196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Transducers</a:t>
            </a:r>
            <a:endParaRPr lang="en-US" b="1" dirty="0"/>
          </a:p>
        </p:txBody>
      </p:sp>
      <p:sp>
        <p:nvSpPr>
          <p:cNvPr id="3" name="Subtitle 2"/>
          <p:cNvSpPr>
            <a:spLocks noGrp="1"/>
          </p:cNvSpPr>
          <p:nvPr>
            <p:ph type="subTitle" idx="1"/>
          </p:nvPr>
        </p:nvSpPr>
        <p:spPr>
          <a:xfrm>
            <a:off x="914400" y="1524000"/>
            <a:ext cx="7620000" cy="4953000"/>
          </a:xfrm>
        </p:spPr>
        <p:txBody>
          <a:bodyPr/>
          <a:lstStyle/>
          <a:p>
            <a:pPr algn="l"/>
            <a:r>
              <a:rPr lang="en-US" dirty="0" smtClean="0">
                <a:solidFill>
                  <a:schemeClr val="tx1"/>
                </a:solidFill>
              </a:rPr>
              <a:t>Element that converts audio wave into electrical signal</a:t>
            </a:r>
            <a:endParaRPr lang="en-US" dirty="0">
              <a:solidFill>
                <a:schemeClr val="tx1"/>
              </a:solidFill>
            </a:endParaRPr>
          </a:p>
        </p:txBody>
      </p:sp>
      <p:pic>
        <p:nvPicPr>
          <p:cNvPr id="1026" name="Picture 2" descr="C:\Users\Saven\Desktop\1classes\courses\3 instructional design\course outline\s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98844"/>
            <a:ext cx="5486400" cy="332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9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Diaphragms</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Frequency – large v. small</a:t>
            </a:r>
            <a:endParaRPr lang="en-US" dirty="0">
              <a:solidFill>
                <a:schemeClr val="tx1"/>
              </a:solidFill>
            </a:endParaRPr>
          </a:p>
        </p:txBody>
      </p:sp>
      <p:pic>
        <p:nvPicPr>
          <p:cNvPr id="5122" name="Picture 2" descr="C:\Users\Saven\Desktop\1classes\courses\3 instructional design\course outline\yamaha subk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0850"/>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ven\Desktop\1classes\courses\3 instructional design\course outline\beta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119" y="4278313"/>
            <a:ext cx="1735637" cy="20276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ven\Desktop\1classes\courses\3 instructional design\course outline\diaphragm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2639106" cy="195584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aven\Desktop\1classes\courses\3 instructional design\course outline\diaphragm1.jpg"/>
          <p:cNvPicPr>
            <a:picLocks noChangeAspect="1" noChangeArrowheads="1"/>
          </p:cNvPicPr>
          <p:nvPr/>
        </p:nvPicPr>
        <p:blipFill rotWithShape="1">
          <a:blip r:embed="rId6">
            <a:extLst>
              <a:ext uri="{28A0092B-C50C-407E-A947-70E740481C1C}">
                <a14:useLocalDpi xmlns:a14="http://schemas.microsoft.com/office/drawing/2010/main" val="0"/>
              </a:ext>
            </a:extLst>
          </a:blip>
          <a:srcRect b="16912"/>
          <a:stretch/>
        </p:blipFill>
        <p:spPr bwMode="auto">
          <a:xfrm>
            <a:off x="5486400" y="1429253"/>
            <a:ext cx="3352800" cy="25072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Saven\Desktop\1classes\courses\3 instructional design\course outline\akg percep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868" y="4278313"/>
            <a:ext cx="180181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Dynamic Mics</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Works by electromagnetic induction</a:t>
            </a:r>
          </a:p>
          <a:p>
            <a:pPr algn="l"/>
            <a:r>
              <a:rPr lang="en-US" dirty="0" smtClean="0">
                <a:solidFill>
                  <a:schemeClr val="tx1"/>
                </a:solidFill>
              </a:rPr>
              <a:t>Magnets and diaphragm </a:t>
            </a:r>
          </a:p>
          <a:p>
            <a:pPr algn="l"/>
            <a:r>
              <a:rPr lang="en-US" dirty="0" smtClean="0">
                <a:solidFill>
                  <a:schemeClr val="tx1"/>
                </a:solidFill>
              </a:rPr>
              <a:t>					Does not need</a:t>
            </a:r>
          </a:p>
          <a:p>
            <a:pPr algn="l"/>
            <a:r>
              <a:rPr lang="en-US" dirty="0">
                <a:solidFill>
                  <a:schemeClr val="tx1"/>
                </a:solidFill>
              </a:rPr>
              <a:t>	</a:t>
            </a:r>
            <a:r>
              <a:rPr lang="en-US" dirty="0" smtClean="0">
                <a:solidFill>
                  <a:schemeClr val="tx1"/>
                </a:solidFill>
              </a:rPr>
              <a:t>				phantom power</a:t>
            </a:r>
            <a:endParaRPr lang="en-US" dirty="0">
              <a:solidFill>
                <a:schemeClr val="tx1"/>
              </a:solidFill>
            </a:endParaRPr>
          </a:p>
          <a:p>
            <a:pPr algn="l"/>
            <a:r>
              <a:rPr lang="en-US" dirty="0" smtClean="0">
                <a:solidFill>
                  <a:schemeClr val="tx1"/>
                </a:solidFill>
              </a:rPr>
              <a:t>					</a:t>
            </a:r>
            <a:endParaRPr lang="en-US" dirty="0">
              <a:solidFill>
                <a:schemeClr val="tx1"/>
              </a:solidFill>
            </a:endParaRPr>
          </a:p>
        </p:txBody>
      </p:sp>
      <p:pic>
        <p:nvPicPr>
          <p:cNvPr id="2050" name="Picture 2" descr="C:\Users\Saven\Desktop\1classes\courses\3 instructional design\course outline\SHU SM58LC 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88" y="4572000"/>
            <a:ext cx="3524250" cy="17126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ven\Desktop\1classes\courses\3 instructional design\course outline\brief_guide_fig_ep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11" y="2895600"/>
            <a:ext cx="454557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6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Condenser Mics</a:t>
            </a:r>
            <a:endParaRPr lang="en-US" b="1" dirty="0"/>
          </a:p>
        </p:txBody>
      </p:sp>
      <p:sp>
        <p:nvSpPr>
          <p:cNvPr id="3" name="Subtitle 2"/>
          <p:cNvSpPr>
            <a:spLocks noGrp="1"/>
          </p:cNvSpPr>
          <p:nvPr>
            <p:ph type="subTitle" idx="1"/>
          </p:nvPr>
        </p:nvSpPr>
        <p:spPr>
          <a:xfrm>
            <a:off x="914400" y="1524000"/>
            <a:ext cx="7620000" cy="4572000"/>
          </a:xfrm>
        </p:spPr>
        <p:txBody>
          <a:bodyPr>
            <a:normAutofit lnSpcReduction="10000"/>
          </a:bodyPr>
          <a:lstStyle/>
          <a:p>
            <a:pPr algn="l"/>
            <a:r>
              <a:rPr lang="en-US" dirty="0" smtClean="0">
                <a:solidFill>
                  <a:schemeClr val="tx1"/>
                </a:solidFill>
              </a:rPr>
              <a:t>Works by electrostatic principle</a:t>
            </a:r>
          </a:p>
          <a:p>
            <a:pPr algn="l"/>
            <a:r>
              <a:rPr lang="en-US" dirty="0" smtClean="0">
                <a:solidFill>
                  <a:schemeClr val="tx1"/>
                </a:solidFill>
              </a:rPr>
              <a:t>Two thin plates – one fixed and one moves</a:t>
            </a:r>
          </a:p>
          <a:p>
            <a:pPr algn="l"/>
            <a:r>
              <a:rPr lang="en-US" dirty="0" smtClean="0">
                <a:solidFill>
                  <a:schemeClr val="tx1"/>
                </a:solidFill>
              </a:rPr>
              <a:t>Plates form capacitor and store elec. charge</a:t>
            </a:r>
          </a:p>
          <a:p>
            <a:pPr algn="l"/>
            <a:r>
              <a:rPr lang="en-US" dirty="0" err="1" smtClean="0">
                <a:solidFill>
                  <a:schemeClr val="tx1"/>
                </a:solidFill>
              </a:rPr>
              <a:t>Soundwave</a:t>
            </a:r>
            <a:r>
              <a:rPr lang="en-US" dirty="0" smtClean="0">
                <a:solidFill>
                  <a:schemeClr val="tx1"/>
                </a:solidFill>
              </a:rPr>
              <a:t> effects capacitance, which effects voltage, thus sending electrical signal</a:t>
            </a:r>
          </a:p>
          <a:p>
            <a:pPr algn="l"/>
            <a:r>
              <a:rPr lang="en-US" dirty="0" smtClean="0">
                <a:solidFill>
                  <a:schemeClr val="tx1"/>
                </a:solidFill>
              </a:rPr>
              <a:t>Large v. small diaphragm</a:t>
            </a:r>
          </a:p>
          <a:p>
            <a:pPr algn="l"/>
            <a:r>
              <a:rPr lang="en-US" dirty="0" smtClean="0">
                <a:solidFill>
                  <a:schemeClr val="tx1"/>
                </a:solidFill>
              </a:rPr>
              <a:t>Requires phantom power</a:t>
            </a:r>
          </a:p>
          <a:p>
            <a:pPr algn="l"/>
            <a:r>
              <a:rPr lang="en-US" dirty="0" smtClean="0">
                <a:solidFill>
                  <a:schemeClr val="tx1"/>
                </a:solidFill>
              </a:rPr>
              <a:t>Sensitive signal</a:t>
            </a:r>
          </a:p>
          <a:p>
            <a:endParaRPr lang="en-US" dirty="0"/>
          </a:p>
        </p:txBody>
      </p:sp>
    </p:spTree>
    <p:extLst>
      <p:ext uri="{BB962C8B-B14F-4D97-AF65-F5344CB8AC3E}">
        <p14:creationId xmlns:p14="http://schemas.microsoft.com/office/powerpoint/2010/main" val="236750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Condenser Mics 2</a:t>
            </a:r>
            <a:endParaRPr lang="en-US" b="1" dirty="0"/>
          </a:p>
        </p:txBody>
      </p:sp>
      <p:sp>
        <p:nvSpPr>
          <p:cNvPr id="3" name="Subtitle 2"/>
          <p:cNvSpPr>
            <a:spLocks noGrp="1"/>
          </p:cNvSpPr>
          <p:nvPr>
            <p:ph type="subTitle" idx="1"/>
          </p:nvPr>
        </p:nvSpPr>
        <p:spPr>
          <a:xfrm>
            <a:off x="914400" y="1524000"/>
            <a:ext cx="7620000" cy="4572000"/>
          </a:xfrm>
        </p:spPr>
        <p:txBody>
          <a:bodyPr/>
          <a:lstStyle/>
          <a:p>
            <a:endParaRPr lang="en-US" dirty="0"/>
          </a:p>
        </p:txBody>
      </p:sp>
      <p:pic>
        <p:nvPicPr>
          <p:cNvPr id="4098" name="Picture 2" descr="C:\Users\Saven\Desktop\1classes\courses\3 instructional design\course outline\CondenserMicroph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2828925" cy="31000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ven\Desktop\1classes\courses\3 instructional design\course outline\414.jpg"/>
          <p:cNvPicPr>
            <a:picLocks noChangeAspect="1" noChangeArrowheads="1"/>
          </p:cNvPicPr>
          <p:nvPr/>
        </p:nvPicPr>
        <p:blipFill rotWithShape="1">
          <a:blip r:embed="rId3">
            <a:extLst>
              <a:ext uri="{28A0092B-C50C-407E-A947-70E740481C1C}">
                <a14:useLocalDpi xmlns:a14="http://schemas.microsoft.com/office/drawing/2010/main" val="0"/>
              </a:ext>
            </a:extLst>
          </a:blip>
          <a:srcRect l="23741" r="25694"/>
          <a:stretch/>
        </p:blipFill>
        <p:spPr bwMode="auto">
          <a:xfrm>
            <a:off x="6524171" y="1529442"/>
            <a:ext cx="2007969" cy="39710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ven\Desktop\1classes\courses\3 instructional design\course outline\rod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031" b="15428"/>
          <a:stretch/>
        </p:blipFill>
        <p:spPr bwMode="auto">
          <a:xfrm>
            <a:off x="3666671" y="4038600"/>
            <a:ext cx="3086536" cy="205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0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Ribbon Mics</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Also, works by electromagnetic induction</a:t>
            </a:r>
          </a:p>
          <a:p>
            <a:pPr algn="l"/>
            <a:r>
              <a:rPr lang="en-US" dirty="0" smtClean="0">
                <a:solidFill>
                  <a:schemeClr val="tx1"/>
                </a:solidFill>
              </a:rPr>
              <a:t>But, diaphragm is a thin aluminum ribbon</a:t>
            </a:r>
          </a:p>
          <a:p>
            <a:pPr algn="l"/>
            <a:r>
              <a:rPr lang="en-US" dirty="0" smtClean="0">
                <a:solidFill>
                  <a:schemeClr val="tx1"/>
                </a:solidFill>
              </a:rPr>
              <a:t>DO NOT use phantom power</a:t>
            </a:r>
          </a:p>
          <a:p>
            <a:endParaRPr lang="en-US" dirty="0"/>
          </a:p>
        </p:txBody>
      </p:sp>
      <p:pic>
        <p:nvPicPr>
          <p:cNvPr id="3075" name="Picture 3" descr="C:\Users\Saven\Desktop\1classes\courses\3 instructional design\course outline\rsm-4-ribbon-s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80" y="3217317"/>
            <a:ext cx="2834836" cy="1757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aven\Desktop\1classes\courses\3 instructional design\course outline\ribbon m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811" y="3248024"/>
            <a:ext cx="2970189" cy="29576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aven\Desktop\1classes\courses\3 instructional design\course outline\medium-ribbon.jpg"/>
          <p:cNvPicPr>
            <a:picLocks noChangeAspect="1" noChangeArrowheads="1"/>
          </p:cNvPicPr>
          <p:nvPr/>
        </p:nvPicPr>
        <p:blipFill rotWithShape="1">
          <a:blip r:embed="rId5">
            <a:extLst>
              <a:ext uri="{28A0092B-C50C-407E-A947-70E740481C1C}">
                <a14:useLocalDpi xmlns:a14="http://schemas.microsoft.com/office/drawing/2010/main" val="0"/>
              </a:ext>
            </a:extLst>
          </a:blip>
          <a:srcRect l="19044" t="6726" r="7500" b="6992"/>
          <a:stretch/>
        </p:blipFill>
        <p:spPr bwMode="auto">
          <a:xfrm>
            <a:off x="6248278" y="4191000"/>
            <a:ext cx="2628322" cy="23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28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Pickup patterns</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Directional response of microphones</a:t>
            </a:r>
          </a:p>
          <a:p>
            <a:pPr algn="l"/>
            <a:r>
              <a:rPr lang="en-US" dirty="0" smtClean="0">
                <a:solidFill>
                  <a:schemeClr val="tx1"/>
                </a:solidFill>
              </a:rPr>
              <a:t>Unidirectional</a:t>
            </a:r>
          </a:p>
          <a:p>
            <a:pPr algn="l"/>
            <a:r>
              <a:rPr lang="en-US" dirty="0" smtClean="0">
                <a:solidFill>
                  <a:schemeClr val="tx1"/>
                </a:solidFill>
              </a:rPr>
              <a:t>Bidirectional</a:t>
            </a:r>
          </a:p>
          <a:p>
            <a:pPr algn="l"/>
            <a:r>
              <a:rPr lang="en-US" dirty="0" smtClean="0">
                <a:solidFill>
                  <a:schemeClr val="tx1"/>
                </a:solidFill>
              </a:rPr>
              <a:t>Omnidirectional</a:t>
            </a:r>
            <a:endParaRPr lang="en-US" dirty="0">
              <a:solidFill>
                <a:schemeClr val="tx1"/>
              </a:solidFill>
            </a:endParaRPr>
          </a:p>
        </p:txBody>
      </p:sp>
      <p:pic>
        <p:nvPicPr>
          <p:cNvPr id="6150" name="Picture 6" descr="C:\Users\Saven\Desktop\1classes\courses\3 instructional design\course outline\microphone-polar-pickup-patterns.jpg"/>
          <p:cNvPicPr>
            <a:picLocks noChangeAspect="1" noChangeArrowheads="1"/>
          </p:cNvPicPr>
          <p:nvPr/>
        </p:nvPicPr>
        <p:blipFill rotWithShape="1">
          <a:blip r:embed="rId3">
            <a:extLst>
              <a:ext uri="{28A0092B-C50C-407E-A947-70E740481C1C}">
                <a14:useLocalDpi xmlns:a14="http://schemas.microsoft.com/office/drawing/2010/main" val="0"/>
              </a:ext>
            </a:extLst>
          </a:blip>
          <a:srcRect t="3905"/>
          <a:stretch/>
        </p:blipFill>
        <p:spPr bwMode="auto">
          <a:xfrm>
            <a:off x="5586563" y="2064658"/>
            <a:ext cx="3437012" cy="478245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Saven\Desktop\1classes\courses\3 instructional design\course outline\polar-pattern.jpg"/>
          <p:cNvPicPr>
            <a:picLocks noChangeAspect="1" noChangeArrowheads="1"/>
          </p:cNvPicPr>
          <p:nvPr/>
        </p:nvPicPr>
        <p:blipFill rotWithShape="1">
          <a:blip r:embed="rId4">
            <a:extLst>
              <a:ext uri="{28A0092B-C50C-407E-A947-70E740481C1C}">
                <a14:useLocalDpi xmlns:a14="http://schemas.microsoft.com/office/drawing/2010/main" val="0"/>
              </a:ext>
            </a:extLst>
          </a:blip>
          <a:srcRect t="3353" b="4370"/>
          <a:stretch/>
        </p:blipFill>
        <p:spPr bwMode="auto">
          <a:xfrm>
            <a:off x="152400" y="3242081"/>
            <a:ext cx="5139848" cy="361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23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762000"/>
          </a:xfrm>
        </p:spPr>
        <p:txBody>
          <a:bodyPr/>
          <a:lstStyle/>
          <a:p>
            <a:r>
              <a:rPr lang="en-US" b="1" dirty="0" smtClean="0"/>
              <a:t>Cardioid</a:t>
            </a:r>
            <a:endParaRPr lang="en-US" b="1" dirty="0"/>
          </a:p>
        </p:txBody>
      </p:sp>
      <p:sp>
        <p:nvSpPr>
          <p:cNvPr id="3" name="Subtitle 2"/>
          <p:cNvSpPr>
            <a:spLocks noGrp="1"/>
          </p:cNvSpPr>
          <p:nvPr>
            <p:ph type="subTitle" idx="1"/>
          </p:nvPr>
        </p:nvSpPr>
        <p:spPr>
          <a:xfrm>
            <a:off x="914400" y="1524000"/>
            <a:ext cx="7620000" cy="4572000"/>
          </a:xfrm>
        </p:spPr>
        <p:txBody>
          <a:bodyPr/>
          <a:lstStyle/>
          <a:p>
            <a:pPr algn="l"/>
            <a:r>
              <a:rPr lang="en-US" dirty="0" smtClean="0">
                <a:solidFill>
                  <a:schemeClr val="tx1"/>
                </a:solidFill>
              </a:rPr>
              <a:t>Unidirectional</a:t>
            </a:r>
          </a:p>
          <a:p>
            <a:pPr algn="l"/>
            <a:r>
              <a:rPr lang="en-US" dirty="0" smtClean="0">
                <a:solidFill>
                  <a:schemeClr val="tx1"/>
                </a:solidFill>
              </a:rPr>
              <a:t>Heart-shaped</a:t>
            </a:r>
            <a:endParaRPr lang="en-US" dirty="0">
              <a:solidFill>
                <a:schemeClr val="tx1"/>
              </a:solidFill>
            </a:endParaRPr>
          </a:p>
        </p:txBody>
      </p:sp>
      <p:pic>
        <p:nvPicPr>
          <p:cNvPr id="7170" name="Picture 2" descr="C:\Users\Saven\Desktop\1classes\courses\3 instructional design\course outline\cardioi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558" y="3733800"/>
            <a:ext cx="2581729" cy="258172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ven\Desktop\1classes\courses\3 instructional design\course outline\cardioid-polar-patter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72921"/>
            <a:ext cx="3438979" cy="34389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aven\Desktop\1classes\courses\3 instructional design\course outline\cardioid-pickup-patter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91317"/>
            <a:ext cx="3663837" cy="227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46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838</Words>
  <Application>Microsoft Office PowerPoint</Application>
  <PresentationFormat>On-screen Show (4:3)</PresentationFormat>
  <Paragraphs>95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Microphones</vt:lpstr>
      <vt:lpstr>Transducers</vt:lpstr>
      <vt:lpstr>Diaphragms</vt:lpstr>
      <vt:lpstr>Dynamic Mics</vt:lpstr>
      <vt:lpstr>Condenser Mics</vt:lpstr>
      <vt:lpstr>Condenser Mics 2</vt:lpstr>
      <vt:lpstr>Ribbon Mics</vt:lpstr>
      <vt:lpstr>Pickup patterns</vt:lpstr>
      <vt:lpstr>Cardioid</vt:lpstr>
      <vt:lpstr>Omnidirectional</vt:lpstr>
      <vt:lpstr>Figure 8</vt:lpstr>
      <vt:lpstr>Hyper- and Super-cardioid</vt:lpstr>
      <vt:lpstr>Frequency Response</vt:lpstr>
      <vt:lpstr>Direct Injection</vt:lpstr>
      <vt:lpstr>Phasing</vt:lpstr>
      <vt:lpstr>SPL</vt:lpstr>
      <vt:lpstr>Impedance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Saven</dc:creator>
  <cp:lastModifiedBy>Saven</cp:lastModifiedBy>
  <cp:revision>14</cp:revision>
  <dcterms:created xsi:type="dcterms:W3CDTF">2016-11-29T16:29:51Z</dcterms:created>
  <dcterms:modified xsi:type="dcterms:W3CDTF">2016-12-04T23:01:50Z</dcterms:modified>
</cp:coreProperties>
</file>